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5" r:id="rId9"/>
    <p:sldId id="266" r:id="rId10"/>
    <p:sldId id="267" r:id="rId11"/>
    <p:sldId id="276" r:id="rId12"/>
    <p:sldId id="269" r:id="rId13"/>
    <p:sldId id="270" r:id="rId14"/>
    <p:sldId id="271" r:id="rId15"/>
    <p:sldId id="272" r:id="rId16"/>
    <p:sldId id="273" r:id="rId17"/>
    <p:sldId id="275" r:id="rId18"/>
    <p:sldId id="274" r:id="rId19"/>
    <p:sldId id="268" r:id="rId20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8/29/2021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8/29/2021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8/29/2021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8/29/2021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8/29/2021</a:t>
            </a:fld>
            <a:endParaRPr lang="en-US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8/29/2021</a:t>
            </a:fld>
            <a:endParaRPr lang="en-US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8/29/2021</a:t>
            </a:fld>
            <a:endParaRPr lang="en-US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8/29/2021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8/29/2021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8/29/2021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EAF463A-BC7C-46EE-9F1E-7F377CCA4891}" type="datetimeFigureOut">
              <a:rPr lang="en-US" smtClean="0"/>
              <a:pPr/>
              <a:t>8/29/2021</a:t>
            </a:fld>
            <a:endParaRPr lang="en-US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8/29/2021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РМО учителей русского языка и литературы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8000" dirty="0" smtClean="0">
                <a:solidFill>
                  <a:srgbClr val="FF0000"/>
                </a:solidFill>
              </a:rPr>
              <a:t>ФГОС</a:t>
            </a:r>
            <a:endParaRPr lang="ru-RU" sz="2000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ru-RU" sz="2000" dirty="0" smtClean="0"/>
          </a:p>
          <a:p>
            <a:pPr algn="ctr">
              <a:buNone/>
            </a:pPr>
            <a:endParaRPr lang="ru-RU" sz="2000" dirty="0" smtClean="0"/>
          </a:p>
          <a:p>
            <a:pPr algn="ctr">
              <a:buNone/>
            </a:pPr>
            <a:r>
              <a:rPr lang="ru-RU" sz="2400" dirty="0" smtClean="0"/>
              <a:t>2021 г.</a:t>
            </a:r>
            <a:endParaRPr lang="ru-RU" sz="2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ВЫВОД: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/>
              <a:t>Предполагается, что образовательные стандарты третьего поколения улучшат современную образовательную систему и конкретизируют её задачи.</a:t>
            </a:r>
            <a:endParaRPr lang="ru-RU" sz="4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800" dirty="0" smtClean="0">
                <a:solidFill>
                  <a:srgbClr val="FF0000"/>
                </a:solidFill>
              </a:rPr>
              <a:t>Обновление содержания методики преподавания предметов</a:t>
            </a:r>
          </a:p>
          <a:p>
            <a:pPr algn="ctr">
              <a:buNone/>
            </a:pPr>
            <a:r>
              <a:rPr lang="ru-RU" sz="4800" dirty="0" smtClean="0">
                <a:solidFill>
                  <a:srgbClr val="FF0000"/>
                </a:solidFill>
              </a:rPr>
              <a:t> «Русский язык» и «Литература»</a:t>
            </a:r>
            <a:endParaRPr lang="ru-RU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Предметные результаты.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 Русский язык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1) Совершенствование различных видов устной и письменной речевой деятельности…, формирование умений речевого взаимодействия, …</a:t>
            </a:r>
          </a:p>
          <a:p>
            <a:pPr>
              <a:buNone/>
            </a:pPr>
            <a:r>
              <a:rPr lang="ru-RU" dirty="0" smtClean="0"/>
              <a:t>2) Понимание определяющей роли языка в развитии интеллектуальных и творческих способностей личности в процессе образования и самообразования, …</a:t>
            </a:r>
          </a:p>
          <a:p>
            <a:pPr>
              <a:buNone/>
            </a:pPr>
            <a:r>
              <a:rPr lang="ru-RU" dirty="0" smtClean="0"/>
              <a:t>3) Расширение и систематизация научных знаний о языке, его единицах и категориях, …</a:t>
            </a:r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Предметные результаты.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 Русский язык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4) Формирование умений проведения различных видов анализа слова,…</a:t>
            </a:r>
          </a:p>
          <a:p>
            <a:pPr>
              <a:buNone/>
            </a:pPr>
            <a:r>
              <a:rPr lang="ru-RU" dirty="0" smtClean="0"/>
              <a:t>5) Обогащение словарного запаса, расширение объёма используемых в речи грамматических единиц для свободного выражения мыслей и чувств, …</a:t>
            </a:r>
          </a:p>
          <a:p>
            <a:pPr>
              <a:buNone/>
            </a:pPr>
            <a:r>
              <a:rPr lang="ru-RU" dirty="0" smtClean="0"/>
              <a:t>6) Овладение основными нормами СРЛЯ, …</a:t>
            </a:r>
            <a:endParaRPr lang="ru-RU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Предметные результаты.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 Литература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arenR"/>
            </a:pPr>
            <a:r>
              <a:rPr lang="ru-RU" dirty="0" smtClean="0"/>
              <a:t>Понимание духовно-нравственной и культурной ценности литературы…</a:t>
            </a:r>
          </a:p>
          <a:p>
            <a:pPr marL="514350" indent="-514350">
              <a:buAutoNum type="arabicParenR"/>
            </a:pPr>
            <a:r>
              <a:rPr lang="ru-RU" dirty="0" smtClean="0"/>
              <a:t>Понимание специфики литературы как вида искусства…</a:t>
            </a:r>
          </a:p>
          <a:p>
            <a:pPr marL="514350" indent="-514350">
              <a:buAutoNum type="arabicParenR"/>
            </a:pPr>
            <a:r>
              <a:rPr lang="ru-RU" dirty="0" smtClean="0"/>
              <a:t>Овладение умениями эстетического и смыслового анализа произведений…</a:t>
            </a:r>
          </a:p>
          <a:p>
            <a:pPr marL="514350" indent="-514350">
              <a:buAutoNum type="arabicParenR"/>
            </a:pPr>
            <a:r>
              <a:rPr lang="ru-RU" dirty="0" smtClean="0"/>
              <a:t>Совершенствование умения выразительно </a:t>
            </a:r>
            <a:r>
              <a:rPr lang="ru-RU" b="1" dirty="0" smtClean="0"/>
              <a:t>( с учётом индивидуальных особенностей обучающихся)</a:t>
            </a:r>
            <a:r>
              <a:rPr lang="ru-RU" dirty="0" smtClean="0"/>
              <a:t> читать, в том числе наизусть, не менее 12 произведений и (или) фрагментов.</a:t>
            </a:r>
            <a:endParaRPr lang="ru-RU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Предметные результаты. Литература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…</a:t>
            </a:r>
          </a:p>
          <a:p>
            <a:pPr>
              <a:buNone/>
            </a:pPr>
            <a:r>
              <a:rPr lang="ru-RU" dirty="0" smtClean="0"/>
              <a:t>7) Совершенствование умения создавать устные и письменные высказывания разных жанров. Писать сочинение-рассуждение по заданной теме с опорой на прочитанные произведения </a:t>
            </a:r>
            <a:r>
              <a:rPr lang="ru-RU" b="1" dirty="0" smtClean="0"/>
              <a:t>(не менее 250 слов)</a:t>
            </a:r>
          </a:p>
          <a:p>
            <a:pPr>
              <a:buNone/>
            </a:pPr>
            <a:r>
              <a:rPr lang="ru-RU" dirty="0" smtClean="0"/>
              <a:t>8) Овладение умениями самостоятельной интерпретации и оценки текстуально изученных произведений…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Предметные результаты. Литература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10)</a:t>
            </a:r>
          </a:p>
          <a:p>
            <a:pPr>
              <a:buNone/>
            </a:pPr>
            <a:r>
              <a:rPr lang="ru-RU" dirty="0" smtClean="0"/>
              <a:t>11)</a:t>
            </a:r>
          </a:p>
          <a:p>
            <a:pPr>
              <a:buNone/>
            </a:pPr>
            <a:r>
              <a:rPr lang="ru-RU" dirty="0" smtClean="0"/>
              <a:t>12)Овладение умением использовать словари и справочники, в том числе информационно-справочные системы в электронной форме, подбирать проверенные источники в библиотечных фондах, сети Интернет для выполнения учебной задачи; применять ИКТ, </a:t>
            </a:r>
            <a:r>
              <a:rPr lang="ru-RU" b="1" dirty="0" smtClean="0"/>
              <a:t>соблюдать правила информационной безопасности.</a:t>
            </a:r>
            <a:endParaRPr lang="ru-RU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Русский язык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2) Понимание определяющей роли языка в развитии интеллектуальных и творческих способностей личности в процессе образования и самообразования…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2)  Понимание определяющей роли языка в развитии интеллектуальных и творческих способностей личности в процессе образования и самообразования, важности соблюдения норм СРЛЯ для культурного человека…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dirty="0" smtClean="0"/>
              <a:t>Было</a:t>
            </a:r>
            <a:endParaRPr lang="ru-RU" sz="4000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dirty="0" smtClean="0"/>
              <a:t>Стало</a:t>
            </a:r>
            <a:endParaRPr lang="ru-RU" sz="40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Литература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2) Понимание литературы как одной из основных национально-культурных ценностей народа, как особого способа познания жизни; 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2) Понимание специфики литературы как вида искусства;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dirty="0" smtClean="0"/>
              <a:t>БЫЛО</a:t>
            </a:r>
            <a:endParaRPr lang="ru-RU" sz="4000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dirty="0" smtClean="0"/>
              <a:t>СТАЛО</a:t>
            </a:r>
            <a:endParaRPr lang="ru-RU" sz="4000" dirty="0"/>
          </a:p>
        </p:txBody>
      </p:sp>
      <p:pic>
        <p:nvPicPr>
          <p:cNvPr id="7" name="Picture 2" descr="1f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77000" y="4648200"/>
            <a:ext cx="1173162" cy="1533525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4800" dirty="0" smtClean="0"/>
              <a:t>СПАСИБО ЗА ВНИМАНИЕ!</a:t>
            </a:r>
          </a:p>
          <a:p>
            <a:pPr algn="ctr">
              <a:buNone/>
            </a:pPr>
            <a:endParaRPr lang="ru-RU" sz="4800" dirty="0"/>
          </a:p>
        </p:txBody>
      </p:sp>
      <p:pic>
        <p:nvPicPr>
          <p:cNvPr id="4" name="Picture 5" descr="37r3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0400" y="3716338"/>
            <a:ext cx="1828801" cy="1998662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Первое поколение ФГОС</a:t>
            </a:r>
            <a:br>
              <a:rPr lang="ru-RU" b="1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ru-RU" sz="4400" dirty="0" smtClean="0"/>
              <a:t>2004 год - государственные образовательные стандарты.</a:t>
            </a:r>
          </a:p>
          <a:p>
            <a:pPr>
              <a:buNone/>
            </a:pPr>
            <a:r>
              <a:rPr lang="ru-RU" sz="4400" dirty="0" smtClean="0"/>
              <a:t>Цель -  не личностный, а предметный результат.</a:t>
            </a:r>
          </a:p>
          <a:p>
            <a:pPr>
              <a:buNone/>
            </a:pPr>
            <a:r>
              <a:rPr lang="ru-RU" sz="4400" dirty="0" smtClean="0"/>
              <a:t>Во главу ставился набор информации, обязательной для изучения.</a:t>
            </a:r>
            <a:endParaRPr lang="ru-RU" sz="44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Второе поколение ФГОС</a:t>
            </a:r>
            <a:br>
              <a:rPr lang="ru-RU" b="1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ru-RU" sz="4000" dirty="0" smtClean="0"/>
              <a:t>Разрабатывались с 2009 по 2012 год и действуют сейчас.</a:t>
            </a:r>
          </a:p>
          <a:p>
            <a:pPr>
              <a:buNone/>
            </a:pPr>
            <a:r>
              <a:rPr lang="ru-RU" sz="4000" dirty="0" smtClean="0"/>
              <a:t>Цель - развитие универсальных учебных умений, то есть способности самостоятельно добывать информацию с использованием технологий и коммуникации с людьми.</a:t>
            </a:r>
            <a:endParaRPr lang="ru-RU" sz="4000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Второе поколение ФГОС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ru-RU" sz="3600" dirty="0" smtClean="0"/>
              <a:t>Много внимания уделено проектной и внеурочной деятельности. Предполагается, что обучающиеся по федеральным государственным стандартам 2 поколения должны любить Родину, уважать закон, быть толерантными и стремиться к здоровому образу жизни.</a:t>
            </a:r>
            <a:endParaRPr lang="ru-RU" sz="36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Третье поколение ФГОС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/>
              <a:t>Школы переходят в 2022 году. </a:t>
            </a:r>
          </a:p>
          <a:p>
            <a:pPr>
              <a:buNone/>
            </a:pPr>
            <a:r>
              <a:rPr lang="ru-RU" sz="4000" dirty="0" smtClean="0"/>
              <a:t>Главная задача -  конкретизация требований к обучающимся. </a:t>
            </a:r>
            <a:endParaRPr lang="ru-RU" sz="4000" dirty="0"/>
          </a:p>
        </p:txBody>
      </p:sp>
      <p:pic>
        <p:nvPicPr>
          <p:cNvPr id="4" name="Picture 11" descr="7f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0400" y="3962400"/>
            <a:ext cx="1828800" cy="1828800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Главное отличие ФГОС </a:t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Общие установки на формирование определённых компетенций.</a:t>
            </a:r>
          </a:p>
          <a:p>
            <a:pPr>
              <a:buNone/>
            </a:pPr>
            <a:r>
              <a:rPr lang="ru-RU" dirty="0" smtClean="0"/>
              <a:t>Учебные учреждения сами решали, что именно и в каком классе изучать, поэтому образовательные программы разных школ отличались, а результаты обучения не были детализированы.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Определяют чёткие требования к предметным результатам по каждой учебной дисциплине.</a:t>
            </a:r>
            <a:endParaRPr lang="ru-RU" dirty="0"/>
          </a:p>
        </p:txBody>
      </p:sp>
      <p:pic>
        <p:nvPicPr>
          <p:cNvPr id="5" name="Picture 11" descr="ag00334_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3600" y="4267200"/>
            <a:ext cx="1447800" cy="15932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Основные изменения ФГОС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1. Чётко прописаны обязательства образовательного учреждения (в частности, школы) перед учениками и родителями.</a:t>
            </a:r>
          </a:p>
          <a:p>
            <a:pPr>
              <a:buNone/>
            </a:pPr>
            <a:r>
              <a:rPr lang="ru-RU" dirty="0" smtClean="0"/>
              <a:t>2. Сделан акцент на развитие «мягких» навыков  — </a:t>
            </a:r>
            <a:r>
              <a:rPr lang="ru-RU" dirty="0" err="1" smtClean="0"/>
              <a:t>метапредметных</a:t>
            </a:r>
            <a:r>
              <a:rPr lang="ru-RU" dirty="0" smtClean="0"/>
              <a:t> и личностных.</a:t>
            </a:r>
          </a:p>
          <a:p>
            <a:pPr>
              <a:buNone/>
            </a:pPr>
            <a:r>
              <a:rPr lang="ru-RU" dirty="0" smtClean="0"/>
              <a:t>3. Подробно указан перечень предметных и </a:t>
            </a:r>
            <a:r>
              <a:rPr lang="ru-RU" dirty="0" err="1" smtClean="0"/>
              <a:t>межпредметных</a:t>
            </a:r>
            <a:r>
              <a:rPr lang="ru-RU" dirty="0" smtClean="0"/>
              <a:t> навыков, которыми должен обладать ученик в рамках каждой дисциплины (уметь доказать, интерпретировать, оперировать понятиями, решать задачи).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Основные изменения ФГОС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4. Расписан формат работы в рамках каждого предмета для развития этих навыков (проведение лабораторных работ, внеурочной деятельности и так далее).</a:t>
            </a:r>
          </a:p>
          <a:p>
            <a:pPr>
              <a:buNone/>
            </a:pPr>
            <a:r>
              <a:rPr lang="ru-RU" dirty="0" smtClean="0"/>
              <a:t>5.   Зафиксированы контрольные точки с конкретными результатами учеников (сочинение на 300 слов, словарный запас из 70 новых слов ежегодно и тому подобное).</a:t>
            </a:r>
          </a:p>
          <a:p>
            <a:pPr>
              <a:buNone/>
            </a:pPr>
            <a:r>
              <a:rPr lang="ru-RU" dirty="0" smtClean="0"/>
              <a:t>6. Строго обозначено, какие темы должны освоить дети в определённый год обучения. Содержание тем по-новому ФГОС не рекомендовано менять местами (ранее это допускалось). </a:t>
            </a:r>
            <a:endParaRPr lang="ru-RU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Основные изменения ФГОС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816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7. Учитываются возрастные и психологические особенности учеников всех классов. </a:t>
            </a:r>
            <a:r>
              <a:rPr lang="ru-RU" i="1" dirty="0" smtClean="0">
                <a:solidFill>
                  <a:srgbClr val="FF0000"/>
                </a:solidFill>
              </a:rPr>
              <a:t>Главное, чтобы ребята не были перегружены.</a:t>
            </a:r>
          </a:p>
          <a:p>
            <a:pPr algn="just">
              <a:buNone/>
            </a:pPr>
            <a:r>
              <a:rPr lang="ru-RU" i="1" dirty="0" smtClean="0"/>
              <a:t>8. Ут</a:t>
            </a:r>
            <a:r>
              <a:rPr lang="ru-RU" dirty="0" smtClean="0"/>
              <a:t>очнено минимальное и максимальное количество часов, необходимых для полноценной реализации основных образовательных программ. </a:t>
            </a:r>
          </a:p>
          <a:p>
            <a:pPr algn="just">
              <a:buNone/>
            </a:pPr>
            <a:r>
              <a:rPr lang="ru-RU" dirty="0" smtClean="0"/>
              <a:t>9. Определено базовое содержание программы воспитания, уточнены задачи и условия программы коррекционной работы с детьми с ОВЗ.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133</TotalTime>
  <Words>651</Words>
  <PresentationFormat>Экран (4:3)</PresentationFormat>
  <Paragraphs>73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Обычная</vt:lpstr>
      <vt:lpstr>РМО учителей русского языка и литературы</vt:lpstr>
      <vt:lpstr>Первое поколение ФГОС </vt:lpstr>
      <vt:lpstr>Второе поколение ФГОС </vt:lpstr>
      <vt:lpstr>Второе поколение ФГОС</vt:lpstr>
      <vt:lpstr>Третье поколение ФГОС </vt:lpstr>
      <vt:lpstr>Главное отличие ФГОС  </vt:lpstr>
      <vt:lpstr>Основные изменения ФГОС</vt:lpstr>
      <vt:lpstr>Основные изменения ФГОС</vt:lpstr>
      <vt:lpstr>Основные изменения ФГОС</vt:lpstr>
      <vt:lpstr>ВЫВОД:</vt:lpstr>
      <vt:lpstr>Слайд 11</vt:lpstr>
      <vt:lpstr>Предметные результаты.  Русский язык</vt:lpstr>
      <vt:lpstr>Предметные результаты.  Русский язык</vt:lpstr>
      <vt:lpstr>Предметные результаты.  Литература</vt:lpstr>
      <vt:lpstr>Предметные результаты. Литература</vt:lpstr>
      <vt:lpstr>Предметные результаты. Литература</vt:lpstr>
      <vt:lpstr>Русский язык</vt:lpstr>
      <vt:lpstr>Литература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бук</dc:creator>
  <cp:lastModifiedBy>бук</cp:lastModifiedBy>
  <cp:revision>19</cp:revision>
  <dcterms:created xsi:type="dcterms:W3CDTF">2021-08-27T17:38:02Z</dcterms:created>
  <dcterms:modified xsi:type="dcterms:W3CDTF">2021-08-29T18:31:38Z</dcterms:modified>
</cp:coreProperties>
</file>