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86" r:id="rId3"/>
    <p:sldId id="303" r:id="rId4"/>
    <p:sldId id="257" r:id="rId5"/>
    <p:sldId id="258" r:id="rId6"/>
    <p:sldId id="259" r:id="rId7"/>
    <p:sldId id="260" r:id="rId8"/>
    <p:sldId id="264" r:id="rId9"/>
    <p:sldId id="265" r:id="rId10"/>
    <p:sldId id="263" r:id="rId11"/>
    <p:sldId id="301" r:id="rId12"/>
    <p:sldId id="268" r:id="rId13"/>
    <p:sldId id="266" r:id="rId14"/>
    <p:sldId id="287" r:id="rId15"/>
    <p:sldId id="270" r:id="rId16"/>
    <p:sldId id="271" r:id="rId17"/>
    <p:sldId id="297" r:id="rId18"/>
    <p:sldId id="298" r:id="rId19"/>
    <p:sldId id="300" r:id="rId20"/>
    <p:sldId id="272" r:id="rId21"/>
    <p:sldId id="273" r:id="rId22"/>
    <p:sldId id="292" r:id="rId23"/>
    <p:sldId id="293" r:id="rId24"/>
    <p:sldId id="294" r:id="rId25"/>
    <p:sldId id="295" r:id="rId26"/>
    <p:sldId id="275" r:id="rId27"/>
    <p:sldId id="299" r:id="rId28"/>
    <p:sldId id="296" r:id="rId29"/>
    <p:sldId id="278" r:id="rId30"/>
    <p:sldId id="279" r:id="rId31"/>
    <p:sldId id="267" r:id="rId32"/>
    <p:sldId id="269" r:id="rId33"/>
    <p:sldId id="280" r:id="rId34"/>
    <p:sldId id="281" r:id="rId35"/>
    <p:sldId id="284" r:id="rId36"/>
    <p:sldId id="285" r:id="rId37"/>
    <p:sldId id="282" r:id="rId38"/>
    <p:sldId id="283" r:id="rId39"/>
    <p:sldId id="302" r:id="rId4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5949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5F9C2-4F36-4A03-9B0C-519129FA129C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484F2-73FA-4193-A4AC-9A432C3A3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484F2-73FA-4193-A4AC-9A432C3A386A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has16@mail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-летию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со дня рождения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D:\А,Д,Сахаров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32004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D:\А,Д,Сахаров\2303669_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А,Д,Сахаров\0009-009-A.D.Sakha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А,Д,Сахаров\2989-1453467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0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А,Д,Сахаров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А,Д,Сахаров\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А,Д,Сахаров\img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9" name="Picture 3" descr="D:\А,Д,Сахаров\320f9225327bfbf64fce1dd44075e0c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324600" cy="3733799"/>
          </a:xfrm>
          <a:prstGeom prst="rect">
            <a:avLst/>
          </a:prstGeom>
          <a:noFill/>
        </p:spPr>
      </p:pic>
      <p:pic>
        <p:nvPicPr>
          <p:cNvPr id="34818" name="Picture 2" descr="D:\А,Д,Сахаров\og_og_1537426072252578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81400"/>
            <a:ext cx="6248400" cy="3276600"/>
          </a:xfrm>
          <a:prstGeom prst="rect">
            <a:avLst/>
          </a:prstGeom>
          <a:noFill/>
        </p:spPr>
      </p:pic>
      <p:pic>
        <p:nvPicPr>
          <p:cNvPr id="34820" name="Picture 4" descr="D:\А,Д,Сахаров\12903453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0"/>
            <a:ext cx="2971800" cy="4038600"/>
          </a:xfrm>
          <a:prstGeom prst="rect">
            <a:avLst/>
          </a:prstGeom>
          <a:noFill/>
        </p:spPr>
      </p:pic>
      <p:pic>
        <p:nvPicPr>
          <p:cNvPr id="34821" name="Picture 5" descr="D:\А,Д,Сахаров\hxxvz0jkfy78-andrei-sakhar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33800"/>
            <a:ext cx="289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 descr="D:\А,Д,Сахаров\image_5a32d39c9a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8931" cy="3810000"/>
          </a:xfrm>
          <a:prstGeom prst="rect">
            <a:avLst/>
          </a:prstGeom>
          <a:noFill/>
        </p:spPr>
      </p:pic>
      <p:pic>
        <p:nvPicPr>
          <p:cNvPr id="35843" name="Picture 3" descr="D:\А,Д,Сахаров\2303669_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327" y="0"/>
            <a:ext cx="3829674" cy="2743200"/>
          </a:xfrm>
          <a:prstGeom prst="rect">
            <a:avLst/>
          </a:prstGeom>
          <a:noFill/>
        </p:spPr>
      </p:pic>
      <p:pic>
        <p:nvPicPr>
          <p:cNvPr id="35844" name="Picture 4" descr="D:\А,Д,Сахаров\a_ignore_q_80_w_1000_c_limit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1" y="2819400"/>
            <a:ext cx="2743200" cy="4038600"/>
          </a:xfrm>
          <a:prstGeom prst="rect">
            <a:avLst/>
          </a:prstGeom>
          <a:noFill/>
        </p:spPr>
      </p:pic>
      <p:pic>
        <p:nvPicPr>
          <p:cNvPr id="35845" name="Picture 5" descr="D:\А,Д,Сахаров\sakharov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505200"/>
            <a:ext cx="2315729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09600"/>
            <a:ext cx="3962400" cy="76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8914" name="Picture 2" descr="D:\А,Д,Сахаров\303f9520793c8b7252a5ca9ec6916c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452178" cy="3581400"/>
          </a:xfrm>
          <a:prstGeom prst="rect">
            <a:avLst/>
          </a:prstGeom>
          <a:noFill/>
        </p:spPr>
      </p:pic>
      <p:pic>
        <p:nvPicPr>
          <p:cNvPr id="38915" name="Picture 3" descr="D:\А,Д,Сахаров\1878595_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3505201"/>
            <a:ext cx="4533900" cy="3352800"/>
          </a:xfrm>
          <a:prstGeom prst="rect">
            <a:avLst/>
          </a:prstGeom>
          <a:noFill/>
        </p:spPr>
      </p:pic>
      <p:pic>
        <p:nvPicPr>
          <p:cNvPr id="38916" name="Picture 4" descr="D:\А,Д,Сахаров\andrej-dmitrievich-saharov-6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0"/>
            <a:ext cx="2743200" cy="3505200"/>
          </a:xfrm>
          <a:prstGeom prst="rect">
            <a:avLst/>
          </a:prstGeom>
          <a:noFill/>
        </p:spPr>
      </p:pic>
      <p:pic>
        <p:nvPicPr>
          <p:cNvPr id="38917" name="Picture 5" descr="D:\А,Д,Сахаров\n_141209_Sahar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581400"/>
            <a:ext cx="267589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Книги А.Д.Сахарова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382000" y="6126163"/>
            <a:ext cx="304800" cy="460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9698" name="Picture 2" descr="D:\А,Д,Сахаров\Andrej_Dmitrievich_Saharov__Andrej_Saharov._Vospominaniya_komplekt_iz_2_kn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3048000" cy="3444240"/>
          </a:xfrm>
          <a:prstGeom prst="rect">
            <a:avLst/>
          </a:prstGeom>
          <a:noFill/>
        </p:spPr>
      </p:pic>
      <p:pic>
        <p:nvPicPr>
          <p:cNvPr id="29699" name="Picture 3" descr="D:\А,Д,Сахаров\Andrej_Saharov__A._D._Saharov._Trevoga_i_nadezh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762375"/>
            <a:ext cx="1905000" cy="3095625"/>
          </a:xfrm>
          <a:prstGeom prst="rect">
            <a:avLst/>
          </a:prstGeom>
          <a:noFill/>
        </p:spPr>
      </p:pic>
      <p:pic>
        <p:nvPicPr>
          <p:cNvPr id="29700" name="Picture 4" descr="D:\А,Д,Сахаров\Andrej_Dmitrievich_Saharov__Vospominaniya._19211971_Tak_slozhilas_zhiz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990600"/>
            <a:ext cx="2133600" cy="2838450"/>
          </a:xfrm>
          <a:prstGeom prst="rect">
            <a:avLst/>
          </a:prstGeom>
          <a:noFill/>
        </p:spPr>
      </p:pic>
      <p:pic>
        <p:nvPicPr>
          <p:cNvPr id="29701" name="Picture 5" descr="D:\А,Д,Сахаров\Andrej_Saharov__Mir_progress_prava_chelove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933700"/>
            <a:ext cx="2540000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077200" cy="5029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+mn-lt"/>
              </a:rPr>
              <a:t>            </a:t>
            </a:r>
            <a:r>
              <a:rPr lang="ru-RU" sz="2700" dirty="0" smtClean="0">
                <a:solidFill>
                  <a:srgbClr val="FF0000"/>
                </a:solidFill>
                <a:latin typeface="+mn-lt"/>
              </a:rPr>
              <a:t>                 «Не из ложной скромности, а из желания </a:t>
            </a:r>
            <a:br>
              <a:rPr lang="ru-RU" sz="2700" dirty="0" smtClean="0">
                <a:solidFill>
                  <a:srgbClr val="FF0000"/>
                </a:solidFill>
                <a:latin typeface="+mn-lt"/>
              </a:rPr>
            </a:br>
            <a:r>
              <a:rPr lang="ru-RU" sz="2700" dirty="0" smtClean="0">
                <a:solidFill>
                  <a:srgbClr val="FF0000"/>
                </a:solidFill>
                <a:latin typeface="+mn-lt"/>
              </a:rPr>
              <a:t>                               быть точным замечу, что судьба моя</a:t>
            </a:r>
            <a:br>
              <a:rPr lang="ru-RU" sz="2700" dirty="0" smtClean="0">
                <a:solidFill>
                  <a:srgbClr val="FF0000"/>
                </a:solidFill>
                <a:latin typeface="+mn-lt"/>
              </a:rPr>
            </a:br>
            <a:r>
              <a:rPr lang="ru-RU" sz="2700" dirty="0" smtClean="0">
                <a:solidFill>
                  <a:srgbClr val="FF0000"/>
                </a:solidFill>
                <a:latin typeface="+mn-lt"/>
              </a:rPr>
              <a:t>                               оказалась крупнее, чем моя личность. </a:t>
            </a:r>
            <a:br>
              <a:rPr lang="ru-RU" sz="2700" dirty="0" smtClean="0">
                <a:solidFill>
                  <a:srgbClr val="FF0000"/>
                </a:solidFill>
                <a:latin typeface="+mn-lt"/>
              </a:rPr>
            </a:br>
            <a:r>
              <a:rPr lang="ru-RU" sz="2700" dirty="0" smtClean="0">
                <a:solidFill>
                  <a:srgbClr val="FF0000"/>
                </a:solidFill>
                <a:latin typeface="+mn-lt"/>
              </a:rPr>
              <a:t>                                  Я лишь старался быть на уровне</a:t>
            </a:r>
            <a:br>
              <a:rPr lang="ru-RU" sz="2700" dirty="0" smtClean="0">
                <a:solidFill>
                  <a:srgbClr val="FF0000"/>
                </a:solidFill>
                <a:latin typeface="+mn-lt"/>
              </a:rPr>
            </a:br>
            <a:r>
              <a:rPr lang="ru-RU" sz="2700" dirty="0" smtClean="0">
                <a:solidFill>
                  <a:srgbClr val="FF0000"/>
                </a:solidFill>
                <a:latin typeface="+mn-lt"/>
              </a:rPr>
              <a:t>                                  собственной судьбы».</a:t>
            </a:r>
            <a:br>
              <a:rPr lang="ru-RU" sz="2700" dirty="0" smtClean="0">
                <a:solidFill>
                  <a:srgbClr val="FF0000"/>
                </a:solidFill>
                <a:latin typeface="+mn-lt"/>
              </a:rPr>
            </a:br>
            <a:r>
              <a:rPr lang="ru-RU" sz="2700" dirty="0" smtClean="0">
                <a:solidFill>
                  <a:srgbClr val="FF0000"/>
                </a:solidFill>
                <a:latin typeface="+mn-lt"/>
              </a:rPr>
              <a:t>                                                                            А.Д.Сахаров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  <a:latin typeface="+mn-lt"/>
              </a:rPr>
              <a:t>Цель классного часа:</a:t>
            </a:r>
            <a:br>
              <a:rPr lang="ru-RU" sz="3100" dirty="0" smtClean="0">
                <a:solidFill>
                  <a:srgbClr val="FFFF00"/>
                </a:solidFill>
                <a:latin typeface="+mn-lt"/>
              </a:rPr>
            </a:br>
            <a:r>
              <a:rPr lang="ru-RU" sz="3100" dirty="0" smtClean="0">
                <a:solidFill>
                  <a:srgbClr val="FFFF00"/>
                </a:solidFill>
                <a:latin typeface="+mn-lt"/>
              </a:rPr>
              <a:t>Познакомить учащихся с жизнью и деятельностью А.Д.Сахарова;</a:t>
            </a:r>
            <a:br>
              <a:rPr lang="ru-RU" sz="3100" dirty="0" smtClean="0">
                <a:solidFill>
                  <a:srgbClr val="FFFF00"/>
                </a:solidFill>
                <a:latin typeface="+mn-lt"/>
              </a:rPr>
            </a:br>
            <a:r>
              <a:rPr lang="ru-RU" sz="3100" dirty="0" smtClean="0">
                <a:solidFill>
                  <a:srgbClr val="FFFF00"/>
                </a:solidFill>
                <a:latin typeface="+mn-lt"/>
              </a:rPr>
              <a:t>формировать у учащихся уважение к ценностям демократического общества;</a:t>
            </a:r>
            <a:br>
              <a:rPr lang="ru-RU" sz="3100" dirty="0" smtClean="0">
                <a:solidFill>
                  <a:srgbClr val="FFFF00"/>
                </a:solidFill>
                <a:latin typeface="+mn-lt"/>
              </a:rPr>
            </a:br>
            <a:r>
              <a:rPr lang="ru-RU" sz="3100" dirty="0" smtClean="0">
                <a:solidFill>
                  <a:srgbClr val="FFFF00"/>
                </a:solidFill>
                <a:latin typeface="+mn-lt"/>
              </a:rPr>
              <a:t>формировать гражданскую активность и толерантность;</a:t>
            </a:r>
            <a:br>
              <a:rPr lang="ru-RU" sz="3100" dirty="0" smtClean="0">
                <a:solidFill>
                  <a:srgbClr val="FFFF00"/>
                </a:solidFill>
                <a:latin typeface="+mn-lt"/>
              </a:rPr>
            </a:br>
            <a:r>
              <a:rPr lang="ru-RU" sz="3100" dirty="0" smtClean="0">
                <a:solidFill>
                  <a:srgbClr val="FFFF00"/>
                </a:solidFill>
                <a:latin typeface="+mn-lt"/>
              </a:rPr>
              <a:t> определить роль А.Д. Сахарова в истории развития науки нашей страны 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53400" y="6019800"/>
            <a:ext cx="533400" cy="28956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71600"/>
            <a:ext cx="1676400" cy="1905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V="1">
            <a:off x="457200" y="1554481"/>
            <a:ext cx="228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 descr="D:\А,Д,Сахаров\420x700_289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38400" cy="4038600"/>
          </a:xfrm>
          <a:prstGeom prst="rect">
            <a:avLst/>
          </a:prstGeom>
          <a:noFill/>
        </p:spPr>
      </p:pic>
      <p:pic>
        <p:nvPicPr>
          <p:cNvPr id="28674" name="Picture 2" descr="D:\А,Д,Сахаров\64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85800"/>
            <a:ext cx="2540000" cy="3810000"/>
          </a:xfrm>
          <a:prstGeom prst="rect">
            <a:avLst/>
          </a:prstGeom>
          <a:noFill/>
        </p:spPr>
      </p:pic>
      <p:pic>
        <p:nvPicPr>
          <p:cNvPr id="28676" name="Picture 4" descr="D:\А,Д,Сахаров\A._D._Saharov__A._D._Saharov._Vospomina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838575"/>
            <a:ext cx="1905000" cy="3019425"/>
          </a:xfrm>
          <a:prstGeom prst="rect">
            <a:avLst/>
          </a:prstGeom>
          <a:noFill/>
        </p:spPr>
      </p:pic>
      <p:pic>
        <p:nvPicPr>
          <p:cNvPr id="28677" name="Picture 5" descr="D:\А,Д,Сахаров\a_ignore_q_80_w_1000_c_limit_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590800"/>
            <a:ext cx="2355841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D:\А,Д,Сахаров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0" y="274638"/>
            <a:ext cx="22860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D:\А,Д,Сахаров\10109279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6013" cy="4525963"/>
          </a:xfrm>
          <a:prstGeom prst="rect">
            <a:avLst/>
          </a:prstGeom>
          <a:noFill/>
        </p:spPr>
      </p:pic>
      <p:pic>
        <p:nvPicPr>
          <p:cNvPr id="31747" name="Picture 3" descr="D:\А,Д,Сахаров\Saxarovskiy-sbornik-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720906"/>
            <a:ext cx="2895600" cy="4137094"/>
          </a:xfrm>
          <a:prstGeom prst="rect">
            <a:avLst/>
          </a:prstGeom>
          <a:noFill/>
        </p:spPr>
      </p:pic>
      <p:pic>
        <p:nvPicPr>
          <p:cNvPr id="7" name="Picture 5" descr="D:\А,Д,Сахаров\a_ignore_q_80_w_1000_c_limit_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1" y="0"/>
            <a:ext cx="3124200" cy="4749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0"/>
            <a:ext cx="2286000" cy="2133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H="1" flipV="1">
            <a:off x="7315200" y="3733800"/>
            <a:ext cx="1828800" cy="14935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 descr="D:\А,Д,Сахаров\420x700_289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828800"/>
            <a:ext cx="3048000" cy="5048250"/>
          </a:xfrm>
          <a:prstGeom prst="rect">
            <a:avLst/>
          </a:prstGeom>
          <a:noFill/>
        </p:spPr>
      </p:pic>
      <p:pic>
        <p:nvPicPr>
          <p:cNvPr id="28674" name="Picture 2" descr="D:\А,Д,Сахаров\64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00400" cy="4800600"/>
          </a:xfrm>
          <a:prstGeom prst="rect">
            <a:avLst/>
          </a:prstGeom>
          <a:noFill/>
        </p:spPr>
      </p:pic>
      <p:pic>
        <p:nvPicPr>
          <p:cNvPr id="28676" name="Picture 4" descr="D:\А,Д,Сахаров\A._D._Saharov__A._D._Saharov._Vospomina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389251"/>
            <a:ext cx="2819400" cy="4468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Книги о А.Д. Сахарове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19812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D:\А,Д,Сахаров\p0001_820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100745" cy="4114800"/>
          </a:xfrm>
          <a:prstGeom prst="rect">
            <a:avLst/>
          </a:prstGeom>
          <a:noFill/>
        </p:spPr>
      </p:pic>
      <p:pic>
        <p:nvPicPr>
          <p:cNvPr id="5" name="Picture 2" descr="D:\А,Д,Сахаров\336926_52854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1" y="2819400"/>
            <a:ext cx="2895600" cy="4038600"/>
          </a:xfrm>
          <a:prstGeom prst="rect">
            <a:avLst/>
          </a:prstGeom>
          <a:noFill/>
        </p:spPr>
      </p:pic>
      <p:pic>
        <p:nvPicPr>
          <p:cNvPr id="6" name="Picture 3" descr="D:\А,Д,Сахаров\235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981200"/>
            <a:ext cx="3287553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686799" y="304800"/>
            <a:ext cx="45719" cy="58213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D:\А,Д,Сахаров\mor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  <p:pic>
        <p:nvPicPr>
          <p:cNvPr id="5" name="Picture 3" descr="D:\А,Д,Сахаров\2350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9425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D:\А,Д,Сахаров\vjxB0hU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D:\А,Д,Сахаров\Новая папка\5d04c09d30a1228be6a792edd0139df2_i-7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D:\А,Д,Сахаров\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А,Д,Сахаров\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,Д,Сахаров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А,Д,Сахаров\8472_html_m37bdb9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0"/>
            <a:ext cx="9677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А,Д,Сахаров\img9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в Нижнем Новгороде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А,Д,Сахаров\памятник в нижнем новгород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А,Д,Сахаров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А,Д,Сахаров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А,Д,Сахаров\saharov_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3152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А,Д,Сахаров\0010-010-Andrej-Dmitrievich-Sakha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А,Д,Сахаров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РЕСПУБЛИКИ ДАГЕСТАН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№16»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  368005 РД,  г.Хасавюрт, ул. ХИЗРОЕВА №35 </a:t>
            </a:r>
            <a:r>
              <a:rPr lang="ru-RU" sz="2700" b="1" u="sng" dirty="0" err="1" smtClean="0">
                <a:latin typeface="Times New Roman" pitchFamily="18" charset="0"/>
                <a:cs typeface="Times New Roman" pitchFamily="18" charset="0"/>
              </a:rPr>
              <a:t>эл.адрес</a:t>
            </a: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 школы </a:t>
            </a: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has16@mail.ru</a:t>
            </a:r>
            <a:r>
              <a:rPr lang="en-US"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эл.адрес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larisa-magomedova@mail.ru</a:t>
            </a: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2019г.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7999"/>
            <a:ext cx="48768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                    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                      Трижды Герой </a:t>
            </a:r>
            <a:br>
              <a:rPr lang="ru-RU" sz="3600" dirty="0" smtClean="0"/>
            </a:br>
            <a:r>
              <a:rPr lang="ru-RU" sz="3600" dirty="0" smtClean="0"/>
              <a:t>                                      Социалистического </a:t>
            </a:r>
            <a:br>
              <a:rPr lang="ru-RU" sz="3600" dirty="0" smtClean="0"/>
            </a:br>
            <a:r>
              <a:rPr lang="ru-RU" sz="3600" dirty="0" smtClean="0"/>
              <a:t>                                     Труда</a:t>
            </a:r>
            <a:br>
              <a:rPr lang="ru-RU" sz="3600" dirty="0" smtClean="0"/>
            </a:br>
            <a:r>
              <a:rPr lang="ru-RU" sz="3600" dirty="0" smtClean="0"/>
              <a:t>                                      даты указов</a:t>
            </a:r>
            <a:br>
              <a:rPr lang="ru-RU" sz="3600" dirty="0" smtClean="0"/>
            </a:br>
            <a:r>
              <a:rPr lang="ru-RU" sz="3600" dirty="0" smtClean="0"/>
              <a:t>                                           1 -    12.08.1953</a:t>
            </a:r>
            <a:br>
              <a:rPr lang="ru-RU" sz="3600" dirty="0" smtClean="0"/>
            </a:br>
            <a:r>
              <a:rPr lang="ru-RU" sz="3600" dirty="0" smtClean="0"/>
              <a:t>                                            2  -    20.06.1956</a:t>
            </a:r>
            <a:br>
              <a:rPr lang="ru-RU" sz="3600" dirty="0" smtClean="0"/>
            </a:br>
            <a:r>
              <a:rPr lang="ru-RU" sz="3600" dirty="0" smtClean="0"/>
              <a:t>                                           3 -    07.03.1962</a:t>
            </a:r>
            <a:br>
              <a:rPr lang="ru-RU" sz="3600" dirty="0" smtClean="0"/>
            </a:br>
            <a:r>
              <a:rPr lang="ru-RU" sz="3600" dirty="0" smtClean="0"/>
              <a:t>                                       </a:t>
            </a:r>
            <a:r>
              <a:rPr lang="ru-RU" sz="3600" u="sng" dirty="0" smtClean="0"/>
              <a:t>лишен  -08.01.1980</a:t>
            </a:r>
            <a:endParaRPr lang="ru-RU" sz="3600" u="sng" dirty="0"/>
          </a:p>
        </p:txBody>
      </p:sp>
      <p:pic>
        <p:nvPicPr>
          <p:cNvPr id="3075" name="Picture 3" descr="D:\А,Д,Сахаров\4eb7bbf942947d87dea07d2b2edade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8006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0" y="0"/>
            <a:ext cx="5029200" cy="6858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В октябре 1975 г. А.Д.Сахарову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была присуждена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Нобелевская премия Мира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«Сахаров бескомпромиссно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действенно боролся не только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против злоупотреблений властью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всех их  проявлениях. Но с равной энергией он защищал идеал государства, основанного на принципе справедливости для всех.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Сахаров убедительно выразил мысль, о том что только неприкосновенность прав человека может служить фундаментом  для подлинной и долговечной системы международного сотрудничества»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D:\А,Д,Сахаров\Sahar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8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267200" cy="579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Подумайте, мы назвали все звезды и планеты, а может у них уже были свои имена</a:t>
            </a:r>
            <a:r>
              <a:rPr lang="ru-RU" dirty="0" smtClean="0"/>
              <a:t>?....</a:t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Станислав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Лем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Солярис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D:\А,Д,Сахаров\Foto_na_zagranpasport_chb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0"/>
            <a:ext cx="4429125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А,Д,Сахаров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601200" cy="72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А,Д,Сахаров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А,Д,Сахаров\8472_html_5afab1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52</Words>
  <Application>Microsoft Office PowerPoint</Application>
  <PresentationFormat>Экран (4:3)</PresentationFormat>
  <Paragraphs>10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Office Theme</vt:lpstr>
      <vt:lpstr>Апекс</vt:lpstr>
      <vt:lpstr>100-летию со дня рождения</vt:lpstr>
      <vt:lpstr>                             «Не из ложной скромности, а из желания                                 быть точным замечу, что судьба моя                                оказалась крупнее, чем моя личность.                                    Я лишь старался быть на уровне                                   собственной судьбы».                                                                             А.Д.Сахаров Цель классного часа: Познакомить учащихся с жизнью и деятельностью А.Д.Сахарова; формировать у учащихся уважение к ценностям демократического общества; формировать гражданскую активность и толерантность;  определить роль А.Д. Сахарова в истории развития науки нашей страны    </vt:lpstr>
      <vt:lpstr>Слайд 3</vt:lpstr>
      <vt:lpstr>                                                                                   Трижды Герой                                        Социалистического                                       Труда                                       даты указов                                            1 -    12.08.1953                                             2  -    20.06.1956                                            3 -    07.03.1962                                        лишен  -08.01.1980</vt:lpstr>
      <vt:lpstr>         В октябре 1975 г. А.Д.Сахарову была присуждена  Нобелевская премия Мира «Сахаров бескомпромиссно  и действенно боролся не только  против злоупотреблений властью  во всех их  проявлениях. Но с равной энергией он защищал идеал государства, основанного на принципе справедливости для всех. Сахаров убедительно выразил мысль, о том что только неприкосновенность прав человека может служить фундаментом  для подлинной и долговечной системы международного сотрудничества»</vt:lpstr>
      <vt:lpstr>Подумайте, мы назвали все звезды и планеты, а может у них уже были свои имена?.... Станислав Лем»Солярис»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Книги А.Д.Сахарова</vt:lpstr>
      <vt:lpstr>Слайд 20</vt:lpstr>
      <vt:lpstr>Слайд 21</vt:lpstr>
      <vt:lpstr>Слайд 22</vt:lpstr>
      <vt:lpstr>Слайд 23</vt:lpstr>
      <vt:lpstr>Книги о А.Д. Сахарове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Памятник в Нижнем Новгороде</vt:lpstr>
      <vt:lpstr>Слайд 33</vt:lpstr>
      <vt:lpstr>Слайд 34</vt:lpstr>
      <vt:lpstr>Слайд 35</vt:lpstr>
      <vt:lpstr>Слайд 36</vt:lpstr>
      <vt:lpstr>Слайд 37</vt:lpstr>
      <vt:lpstr> МИНИСТЕРСТВО ОБРАЗОВАНИЯ и НАУКИ  РЕСПУБЛИКИ ДАГЕСТАН  МУНИЦИПАЛЬНОЕ КАЗЕННОЕ ОБЩЕОБРАЗОВАТЕЛЬНОЕ УЧРЕЖДЕНИЕ «СРЕДНЯЯ ОБЩЕОБРАЗОВАТЕЛЬНАЯ ШКОЛА №16»                          368005 РД,  г.Хасавюрт, ул. ХИЗРОЕВА №35 эл.адрес школы has16@mail.ru  эл.адрес  larisa-magomedova@mail.ru  2019г.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абакар</dc:creator>
  <cp:lastModifiedBy>1</cp:lastModifiedBy>
  <cp:revision>59</cp:revision>
  <dcterms:created xsi:type="dcterms:W3CDTF">2019-04-05T07:46:33Z</dcterms:created>
  <dcterms:modified xsi:type="dcterms:W3CDTF">2020-06-03T13:24:32Z</dcterms:modified>
</cp:coreProperties>
</file>